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57" r:id="rId2"/>
    <p:sldId id="295" r:id="rId3"/>
    <p:sldId id="300" r:id="rId4"/>
    <p:sldId id="301" r:id="rId5"/>
    <p:sldId id="302" r:id="rId6"/>
    <p:sldId id="303" r:id="rId7"/>
    <p:sldId id="304" r:id="rId8"/>
    <p:sldId id="305" r:id="rId9"/>
    <p:sldId id="292" r:id="rId10"/>
    <p:sldId id="306" r:id="rId11"/>
    <p:sldId id="293" r:id="rId12"/>
    <p:sldId id="261" r:id="rId13"/>
    <p:sldId id="284" r:id="rId14"/>
    <p:sldId id="287" r:id="rId15"/>
    <p:sldId id="288" r:id="rId16"/>
    <p:sldId id="294" r:id="rId17"/>
    <p:sldId id="291" r:id="rId18"/>
    <p:sldId id="299" r:id="rId19"/>
    <p:sldId id="28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60C"/>
    <a:srgbClr val="353535"/>
    <a:srgbClr val="0E4ACC"/>
    <a:srgbClr val="322105"/>
    <a:srgbClr val="120029"/>
    <a:srgbClr val="3B0D35"/>
    <a:srgbClr val="381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1" d="100"/>
          <a:sy n="91" d="100"/>
        </p:scale>
        <p:origin x="92" y="-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64BCB-BB86-45CD-B848-F9B0E57A779F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C7D31-78B0-4CFD-92FF-5DDACBCA0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52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7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57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17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692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70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62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27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2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80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352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23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9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0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03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363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073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998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21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3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6072645-D462-4738-B6E0-E3FA6D256502}"/>
              </a:ext>
            </a:extLst>
          </p:cNvPr>
          <p:cNvSpPr/>
          <p:nvPr userDrawn="1"/>
        </p:nvSpPr>
        <p:spPr>
          <a:xfrm>
            <a:off x="-48463200" y="-19913600"/>
            <a:ext cx="15240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76D2FF-02A8-4457-92D3-E7A79D065D58}"/>
              </a:ext>
            </a:extLst>
          </p:cNvPr>
          <p:cNvSpPr/>
          <p:nvPr userDrawn="1"/>
        </p:nvSpPr>
        <p:spPr>
          <a:xfrm>
            <a:off x="56896000" y="25806400"/>
            <a:ext cx="15240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78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自然, 冒烟, 温泉&#10;&#10;描述已自动生成">
            <a:extLst>
              <a:ext uri="{FF2B5EF4-FFF2-40B4-BE49-F238E27FC236}">
                <a16:creationId xmlns:a16="http://schemas.microsoft.com/office/drawing/2014/main" id="{006A4701-F6FC-44AE-A8C4-4F32571366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公众号：陈西设计之家。微信搜索即可">
            <a:extLst>
              <a:ext uri="{FF2B5EF4-FFF2-40B4-BE49-F238E27FC236}">
                <a16:creationId xmlns:a16="http://schemas.microsoft.com/office/drawing/2014/main" id="{239745DD-7943-405D-9A79-59C53503CD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公众号：陈西设计之家。微信搜索即可">
            <a:extLst>
              <a:ext uri="{FF2B5EF4-FFF2-40B4-BE49-F238E27FC236}">
                <a16:creationId xmlns:a16="http://schemas.microsoft.com/office/drawing/2014/main" id="{56C93F29-2D2A-4800-AC7E-DCD17C782D70}"/>
              </a:ext>
            </a:extLst>
          </p:cNvPr>
          <p:cNvSpPr/>
          <p:nvPr/>
        </p:nvSpPr>
        <p:spPr>
          <a:xfrm rot="2700000">
            <a:off x="4337539" y="5873260"/>
            <a:ext cx="3516923" cy="3516923"/>
          </a:xfrm>
          <a:prstGeom prst="roundRect">
            <a:avLst>
              <a:gd name="adj" fmla="val 9517"/>
            </a:avLst>
          </a:prstGeom>
          <a:noFill/>
          <a:ln w="762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C729D-5C84-402D-A13D-8EB8876F95CF}"/>
              </a:ext>
            </a:extLst>
          </p:cNvPr>
          <p:cNvSpPr txBox="1"/>
          <p:nvPr/>
        </p:nvSpPr>
        <p:spPr>
          <a:xfrm>
            <a:off x="2462766" y="1747049"/>
            <a:ext cx="7266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Eras Bold ITC" panose="020B0907030504020204" pitchFamily="34" charset="0"/>
              </a:rPr>
              <a:t>xv6</a:t>
            </a:r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原码分析 第三部分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7CB292-C3F6-490F-BAF7-3D4FA27C8CD7}"/>
              </a:ext>
            </a:extLst>
          </p:cNvPr>
          <p:cNvSpPr txBox="1"/>
          <p:nvPr/>
        </p:nvSpPr>
        <p:spPr>
          <a:xfrm>
            <a:off x="3724234" y="3535495"/>
            <a:ext cx="47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白埔瑞 潘鹏程 王意晨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A11C68F-B8E0-41E2-A3E8-1E0FF2F4E4EA}"/>
              </a:ext>
            </a:extLst>
          </p:cNvPr>
          <p:cNvSpPr/>
          <p:nvPr/>
        </p:nvSpPr>
        <p:spPr>
          <a:xfrm rot="10800000">
            <a:off x="5984556" y="3159124"/>
            <a:ext cx="222885" cy="172905"/>
          </a:xfrm>
          <a:prstGeom prst="triangle">
            <a:avLst/>
          </a:prstGeom>
          <a:solidFill>
            <a:srgbClr val="F54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CC1178C-A0E1-4793-B308-AB960652004F}"/>
              </a:ext>
            </a:extLst>
          </p:cNvPr>
          <p:cNvSpPr/>
          <p:nvPr/>
        </p:nvSpPr>
        <p:spPr>
          <a:xfrm rot="2700000">
            <a:off x="5368989" y="4694711"/>
            <a:ext cx="1454026" cy="1454026"/>
          </a:xfrm>
          <a:prstGeom prst="roundRect">
            <a:avLst/>
          </a:prstGeom>
          <a:noFill/>
          <a:ln w="762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851625-531E-4890-B59E-9363F9743373}"/>
              </a:ext>
            </a:extLst>
          </p:cNvPr>
          <p:cNvSpPr/>
          <p:nvPr/>
        </p:nvSpPr>
        <p:spPr>
          <a:xfrm rot="2700000">
            <a:off x="5871078" y="-312393"/>
            <a:ext cx="449844" cy="449844"/>
          </a:xfrm>
          <a:prstGeom prst="roundRect">
            <a:avLst>
              <a:gd name="adj" fmla="val 26723"/>
            </a:avLst>
          </a:prstGeom>
          <a:noFill/>
          <a:ln w="254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8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74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函数分析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055425" cy="50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walkpgdir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E25F9F9-1CD2-449C-9E20-771852135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077" y="937131"/>
            <a:ext cx="6474513" cy="147536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0C54DAA-8C59-4503-8C70-3233B8728907}"/>
              </a:ext>
            </a:extLst>
          </p:cNvPr>
          <p:cNvSpPr txBox="1"/>
          <p:nvPr/>
        </p:nvSpPr>
        <p:spPr>
          <a:xfrm>
            <a:off x="4832076" y="2840536"/>
            <a:ext cx="56585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函数作用：返回虚地址</a:t>
            </a:r>
            <a:r>
              <a:rPr lang="en-US" altLang="zh-CN" dirty="0" err="1"/>
              <a:t>va</a:t>
            </a:r>
            <a:r>
              <a:rPr lang="zh-CN" altLang="en-US" dirty="0"/>
              <a:t>对应的</a:t>
            </a:r>
            <a:r>
              <a:rPr lang="en-US" altLang="zh-CN" dirty="0"/>
              <a:t>PTE</a:t>
            </a:r>
            <a:r>
              <a:rPr lang="zh-CN" altLang="en-US" dirty="0"/>
              <a:t>的地址，如果</a:t>
            </a:r>
            <a:r>
              <a:rPr lang="en-US" altLang="zh-CN" dirty="0" err="1"/>
              <a:t>alloc</a:t>
            </a:r>
            <a:r>
              <a:rPr lang="zh-CN" altLang="en-US" dirty="0"/>
              <a:t>不为</a:t>
            </a:r>
            <a:r>
              <a:rPr lang="en-US" altLang="zh-CN" dirty="0"/>
              <a:t>0</a:t>
            </a:r>
            <a:r>
              <a:rPr lang="zh-CN" altLang="en-US" dirty="0"/>
              <a:t>，那么就创建新的页表页。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参数：</a:t>
            </a:r>
            <a:r>
              <a:rPr lang="en-US" altLang="zh-CN" dirty="0" err="1"/>
              <a:t>pde_t</a:t>
            </a:r>
            <a:r>
              <a:rPr lang="en-US" altLang="zh-CN" dirty="0"/>
              <a:t> *</a:t>
            </a:r>
            <a:r>
              <a:rPr lang="en-US" altLang="zh-CN" dirty="0" err="1"/>
              <a:t>pgdir</a:t>
            </a:r>
            <a:r>
              <a:rPr lang="en-US" altLang="zh-CN" dirty="0"/>
              <a:t>  </a:t>
            </a:r>
            <a:r>
              <a:rPr lang="zh-CN" altLang="en-US" dirty="0"/>
              <a:t>第一级页目录的起始地址（虚地址）</a:t>
            </a:r>
            <a:endParaRPr lang="en-US" altLang="zh-CN" dirty="0"/>
          </a:p>
          <a:p>
            <a:r>
              <a:rPr lang="en-US" altLang="zh-CN" dirty="0"/>
              <a:t>           const void *</a:t>
            </a:r>
            <a:r>
              <a:rPr lang="en-US" altLang="zh-CN" dirty="0" err="1"/>
              <a:t>va</a:t>
            </a:r>
            <a:r>
              <a:rPr lang="en-US" altLang="zh-CN" dirty="0"/>
              <a:t>  </a:t>
            </a:r>
            <a:r>
              <a:rPr lang="zh-CN" altLang="en-US" dirty="0"/>
              <a:t>待处理的虚地址</a:t>
            </a:r>
            <a:endParaRPr lang="en-US" altLang="zh-CN" dirty="0"/>
          </a:p>
          <a:p>
            <a:r>
              <a:rPr lang="en-US" altLang="zh-CN" dirty="0"/>
              <a:t>           int </a:t>
            </a:r>
            <a:r>
              <a:rPr lang="en-US" altLang="zh-CN" dirty="0" err="1"/>
              <a:t>alloc</a:t>
            </a:r>
            <a:r>
              <a:rPr lang="en-US" altLang="zh-CN" dirty="0"/>
              <a:t>  </a:t>
            </a:r>
            <a:r>
              <a:rPr lang="zh-CN" altLang="en-US" dirty="0"/>
              <a:t>如果</a:t>
            </a:r>
            <a:r>
              <a:rPr lang="en-US" altLang="zh-CN" dirty="0" err="1"/>
              <a:t>alloc</a:t>
            </a:r>
            <a:r>
              <a:rPr lang="zh-CN" altLang="en-US" dirty="0"/>
              <a:t>不等于</a:t>
            </a:r>
            <a:r>
              <a:rPr lang="en-US" altLang="zh-CN" dirty="0"/>
              <a:t>0</a:t>
            </a:r>
            <a:r>
              <a:rPr lang="zh-CN" altLang="en-US" dirty="0"/>
              <a:t>，就创建新的页（前提是第一级页目录相应的</a:t>
            </a:r>
            <a:r>
              <a:rPr lang="en-US" altLang="zh-CN" dirty="0"/>
              <a:t>PTE</a:t>
            </a:r>
            <a:r>
              <a:rPr lang="zh-CN" altLang="en-US" dirty="0"/>
              <a:t>无效）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函数返回值：虚地址</a:t>
            </a:r>
            <a:r>
              <a:rPr lang="en-US" altLang="zh-CN" dirty="0" err="1"/>
              <a:t>va</a:t>
            </a:r>
            <a:r>
              <a:rPr lang="zh-CN" altLang="en-US" dirty="0"/>
              <a:t>对应的</a:t>
            </a:r>
            <a:r>
              <a:rPr lang="en-US" altLang="zh-CN" dirty="0"/>
              <a:t>PTE</a:t>
            </a:r>
            <a:r>
              <a:rPr lang="zh-CN" altLang="en-US" dirty="0"/>
              <a:t>的地址</a:t>
            </a:r>
          </a:p>
        </p:txBody>
      </p:sp>
    </p:spTree>
    <p:extLst>
      <p:ext uri="{BB962C8B-B14F-4D97-AF65-F5344CB8AC3E}">
        <p14:creationId xmlns:p14="http://schemas.microsoft.com/office/powerpoint/2010/main" val="392159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74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函数分析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055425" cy="50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walkpgdir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39837FF-6095-49A7-B26C-F736B85C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501" y="879329"/>
            <a:ext cx="6225580" cy="51538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B09E7D-8F86-4402-926B-67615FAD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13" y="764716"/>
            <a:ext cx="5429529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5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Q1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055425" cy="18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mappages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函数中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PGROUNDDOWN()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函数的作用是什什么？为何需要调用该函数？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BEC0B3-1BC2-4130-9038-47B68FA5B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4" y="1384409"/>
            <a:ext cx="7648575" cy="4076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46B8C4-28BE-4367-BD38-86F904C2F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793" y="5461109"/>
            <a:ext cx="6712278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Q2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658810" y="2313584"/>
            <a:ext cx="2669605" cy="1830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mappages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函数中“*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pte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 = pa | perm | PTE_P;”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代码的含义是什么？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BBD54B-B665-4CB4-9735-B68115B47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97" y="4143957"/>
            <a:ext cx="5800725" cy="695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0E1119-0EC9-4EB5-B655-FAF50F597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63" y="884199"/>
            <a:ext cx="7213956" cy="32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0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Q3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119429" cy="227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walkpgdir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函数中“*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pde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 = V2P(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pgtab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) </a:t>
            </a: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| PTE_P | PTE_W | PTE_U;”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代码的含义是什么？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054100-6FEC-4AF2-929D-576F93FA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096" y="4854359"/>
            <a:ext cx="6807328" cy="11274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BB831B-41A1-4820-B5AB-E8FA223FA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22" y="876151"/>
            <a:ext cx="6355741" cy="38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0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Q4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739323" y="2313584"/>
            <a:ext cx="2491638" cy="272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virtual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与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physical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的映射关系是什什么？对虚拟内存是如何实现的？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E6D788F-6BED-4C12-BBD6-41DD2A00F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How do you handle semaphores, and barrier? What to do if timer interrupt occurs?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B2970B3-6823-4B2C-8F89-F9A669E2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35" y="811125"/>
            <a:ext cx="6264826" cy="19866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5B7D36-8146-4BDE-80A4-232C52706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111" y="2863935"/>
            <a:ext cx="3559297" cy="32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02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Q4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739323" y="2313584"/>
            <a:ext cx="2491638" cy="2722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virtual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与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physical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的映射关系是什什么？对虚拟内存是如何实现的？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E6D788F-6BED-4C12-BBD6-41DD2A00F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How do you handle semaphores, and barrier? What to do if timer interrupt occurs?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6BB7D2-1973-4691-B23F-D9860F684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659" y="2857429"/>
            <a:ext cx="6716198" cy="257305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600AB78-3A11-401D-94AC-C16D27908F60}"/>
              </a:ext>
            </a:extLst>
          </p:cNvPr>
          <p:cNvSpPr txBox="1"/>
          <p:nvPr/>
        </p:nvSpPr>
        <p:spPr>
          <a:xfrm>
            <a:off x="5971854" y="2060726"/>
            <a:ext cx="3231809" cy="50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latin typeface="Eras Bold ITC" panose="020B0907030504020204" pitchFamily="34" charset="0"/>
              </a:rPr>
              <a:t>用户地址空间</a:t>
            </a:r>
            <a:r>
              <a:rPr lang="en-US" altLang="zh-CN" sz="2400" dirty="0">
                <a:latin typeface="Eras Bold ITC" panose="020B0907030504020204" pitchFamily="34" charset="0"/>
              </a:rPr>
              <a:t>,1:1</a:t>
            </a:r>
            <a:r>
              <a:rPr lang="zh-CN" altLang="en-US" sz="2400" dirty="0">
                <a:latin typeface="Eras Bold ITC" panose="020B0907030504020204" pitchFamily="34" charset="0"/>
              </a:rPr>
              <a:t>划分</a:t>
            </a:r>
            <a:endParaRPr lang="en-US" altLang="zh-CN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59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Q5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1" y="2189097"/>
            <a:ext cx="2921400" cy="2721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进阶：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linux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代码中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virtual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与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physical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是如何映射的？如何实现了了虚拟内存？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E6D788F-6BED-4C12-BBD6-41DD2A00F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How do you handle semaphores, and barrier? What to do if timer interrupt occurs?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63932FE-EE27-4A24-9F80-59C83CE5C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89" y="3186939"/>
            <a:ext cx="4635738" cy="235597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FA90058-7C92-481F-AA73-E675B4B40157}"/>
              </a:ext>
            </a:extLst>
          </p:cNvPr>
          <p:cNvSpPr txBox="1"/>
          <p:nvPr/>
        </p:nvSpPr>
        <p:spPr>
          <a:xfrm>
            <a:off x="5971853" y="1986631"/>
            <a:ext cx="3231809" cy="50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latin typeface="Eras Bold ITC" panose="020B0907030504020204" pitchFamily="34" charset="0"/>
              </a:rPr>
              <a:t>用户地址空间</a:t>
            </a:r>
            <a:r>
              <a:rPr lang="en-US" altLang="zh-CN" sz="2400" dirty="0">
                <a:latin typeface="Eras Bold ITC" panose="020B0907030504020204" pitchFamily="34" charset="0"/>
              </a:rPr>
              <a:t>,3:1</a:t>
            </a:r>
            <a:r>
              <a:rPr lang="zh-CN" altLang="en-US" sz="2400" dirty="0">
                <a:latin typeface="Eras Bold ITC" panose="020B0907030504020204" pitchFamily="34" charset="0"/>
              </a:rPr>
              <a:t>划分</a:t>
            </a:r>
            <a:endParaRPr lang="en-US" altLang="zh-CN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0741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Q5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1" y="2189097"/>
            <a:ext cx="2921400" cy="2721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进阶：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linux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代码中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virtual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与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physical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是如何映射的？如何实现了了虚拟内存？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E6D788F-6BED-4C12-BBD6-41DD2A00F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How do you handle semaphores, and barrier? What to do if timer interrupt occurs?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474580-B376-4E07-9003-995B1648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078" y="2189097"/>
            <a:ext cx="4827306" cy="21492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2CAE3B-457A-42C8-8FEB-3396348BC5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149" b="77596"/>
          <a:stretch/>
        </p:blipFill>
        <p:spPr>
          <a:xfrm>
            <a:off x="3805906" y="2042534"/>
            <a:ext cx="2317247" cy="8717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224104-BD40-41E3-945D-4911102319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38152" r="-978"/>
          <a:stretch/>
        </p:blipFill>
        <p:spPr>
          <a:xfrm>
            <a:off x="3805906" y="2914280"/>
            <a:ext cx="2290094" cy="24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9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自然, 冒烟, 温泉&#10;&#10;描述已自动生成">
            <a:extLst>
              <a:ext uri="{FF2B5EF4-FFF2-40B4-BE49-F238E27FC236}">
                <a16:creationId xmlns:a16="http://schemas.microsoft.com/office/drawing/2014/main" id="{006A4701-F6FC-44AE-A8C4-4F32571366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276"/>
          <a:stretch/>
        </p:blipFill>
        <p:spPr>
          <a:xfrm>
            <a:off x="0" y="636176"/>
            <a:ext cx="12192000" cy="6221824"/>
          </a:xfrm>
          <a:prstGeom prst="rect">
            <a:avLst/>
          </a:prstGeom>
        </p:spPr>
      </p:pic>
      <p:sp>
        <p:nvSpPr>
          <p:cNvPr id="4" name="公众号：陈西设计之家。微信搜索即可">
            <a:extLst>
              <a:ext uri="{FF2B5EF4-FFF2-40B4-BE49-F238E27FC236}">
                <a16:creationId xmlns:a16="http://schemas.microsoft.com/office/drawing/2014/main" id="{239745DD-7943-405D-9A79-59C53503CDBC}"/>
              </a:ext>
            </a:extLst>
          </p:cNvPr>
          <p:cNvSpPr/>
          <p:nvPr/>
        </p:nvSpPr>
        <p:spPr>
          <a:xfrm>
            <a:off x="0" y="636176"/>
            <a:ext cx="12192000" cy="6221824"/>
          </a:xfrm>
          <a:prstGeom prst="rect">
            <a:avLst/>
          </a:prstGeom>
          <a:solidFill>
            <a:srgbClr val="353535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公众号：陈西设计之家。微信搜索即可">
            <a:extLst>
              <a:ext uri="{FF2B5EF4-FFF2-40B4-BE49-F238E27FC236}">
                <a16:creationId xmlns:a16="http://schemas.microsoft.com/office/drawing/2014/main" id="{56C93F29-2D2A-4800-AC7E-DCD17C782D70}"/>
              </a:ext>
            </a:extLst>
          </p:cNvPr>
          <p:cNvSpPr/>
          <p:nvPr/>
        </p:nvSpPr>
        <p:spPr>
          <a:xfrm rot="2700000">
            <a:off x="4337539" y="5873260"/>
            <a:ext cx="3516923" cy="3516923"/>
          </a:xfrm>
          <a:prstGeom prst="roundRect">
            <a:avLst>
              <a:gd name="adj" fmla="val 9517"/>
            </a:avLst>
          </a:prstGeom>
          <a:noFill/>
          <a:ln w="762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C729D-5C84-402D-A13D-8EB8876F95CF}"/>
              </a:ext>
            </a:extLst>
          </p:cNvPr>
          <p:cNvSpPr txBox="1"/>
          <p:nvPr/>
        </p:nvSpPr>
        <p:spPr>
          <a:xfrm>
            <a:off x="4252686" y="2110776"/>
            <a:ext cx="36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Eras Bold ITC" panose="020B0907030504020204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7CB292-C3F6-490F-BAF7-3D4FA27C8CD7}"/>
              </a:ext>
            </a:extLst>
          </p:cNvPr>
          <p:cNvSpPr txBox="1"/>
          <p:nvPr/>
        </p:nvSpPr>
        <p:spPr>
          <a:xfrm>
            <a:off x="5581738" y="3368256"/>
            <a:ext cx="10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谢谢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A11C68F-B8E0-41E2-A3E8-1E0FF2F4E4EA}"/>
              </a:ext>
            </a:extLst>
          </p:cNvPr>
          <p:cNvSpPr/>
          <p:nvPr/>
        </p:nvSpPr>
        <p:spPr>
          <a:xfrm rot="10800000">
            <a:off x="5984556" y="3159124"/>
            <a:ext cx="222885" cy="172905"/>
          </a:xfrm>
          <a:prstGeom prst="triangle">
            <a:avLst/>
          </a:prstGeom>
          <a:solidFill>
            <a:srgbClr val="F54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CC1178C-A0E1-4793-B308-AB960652004F}"/>
              </a:ext>
            </a:extLst>
          </p:cNvPr>
          <p:cNvSpPr/>
          <p:nvPr/>
        </p:nvSpPr>
        <p:spPr>
          <a:xfrm rot="2700000">
            <a:off x="5830373" y="4321024"/>
            <a:ext cx="531257" cy="531257"/>
          </a:xfrm>
          <a:prstGeom prst="roundRect">
            <a:avLst/>
          </a:prstGeom>
          <a:noFill/>
          <a:ln w="5715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851625-531E-4890-B59E-9363F9743373}"/>
              </a:ext>
            </a:extLst>
          </p:cNvPr>
          <p:cNvSpPr/>
          <p:nvPr/>
        </p:nvSpPr>
        <p:spPr>
          <a:xfrm rot="2700000">
            <a:off x="5871078" y="-312393"/>
            <a:ext cx="449844" cy="449844"/>
          </a:xfrm>
          <a:prstGeom prst="roundRect">
            <a:avLst>
              <a:gd name="adj" fmla="val 26723"/>
            </a:avLst>
          </a:prstGeom>
          <a:noFill/>
          <a:ln w="254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31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自然, 冒烟, 温泉&#10;&#10;描述已自动生成">
            <a:extLst>
              <a:ext uri="{FF2B5EF4-FFF2-40B4-BE49-F238E27FC236}">
                <a16:creationId xmlns:a16="http://schemas.microsoft.com/office/drawing/2014/main" id="{006A4701-F6FC-44AE-A8C4-4F32571366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公众号：陈西设计之家。微信搜索即可">
            <a:extLst>
              <a:ext uri="{FF2B5EF4-FFF2-40B4-BE49-F238E27FC236}">
                <a16:creationId xmlns:a16="http://schemas.microsoft.com/office/drawing/2014/main" id="{239745DD-7943-405D-9A79-59C53503CD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公众号：陈西设计之家。微信搜索即可">
            <a:extLst>
              <a:ext uri="{FF2B5EF4-FFF2-40B4-BE49-F238E27FC236}">
                <a16:creationId xmlns:a16="http://schemas.microsoft.com/office/drawing/2014/main" id="{56C93F29-2D2A-4800-AC7E-DCD17C782D70}"/>
              </a:ext>
            </a:extLst>
          </p:cNvPr>
          <p:cNvSpPr/>
          <p:nvPr/>
        </p:nvSpPr>
        <p:spPr>
          <a:xfrm rot="2700000">
            <a:off x="4337539" y="5873260"/>
            <a:ext cx="3516923" cy="3516923"/>
          </a:xfrm>
          <a:prstGeom prst="roundRect">
            <a:avLst>
              <a:gd name="adj" fmla="val 9517"/>
            </a:avLst>
          </a:prstGeom>
          <a:noFill/>
          <a:ln w="762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C729D-5C84-402D-A13D-8EB8876F95CF}"/>
              </a:ext>
            </a:extLst>
          </p:cNvPr>
          <p:cNvSpPr txBox="1"/>
          <p:nvPr/>
        </p:nvSpPr>
        <p:spPr>
          <a:xfrm>
            <a:off x="2462762" y="1615182"/>
            <a:ext cx="7266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Eras Bold ITC" panose="020B0907030504020204" pitchFamily="34" charset="0"/>
                <a:ea typeface="方正粗黑宋简体" panose="02000000000000000000" pitchFamily="2" charset="-122"/>
              </a:rPr>
              <a:t>页表项的建立和换页</a:t>
            </a:r>
            <a:endParaRPr lang="zh-CN" altLang="en-US" sz="54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A11C68F-B8E0-41E2-A3E8-1E0FF2F4E4EA}"/>
              </a:ext>
            </a:extLst>
          </p:cNvPr>
          <p:cNvSpPr/>
          <p:nvPr/>
        </p:nvSpPr>
        <p:spPr>
          <a:xfrm rot="10800000">
            <a:off x="5984552" y="2794430"/>
            <a:ext cx="222885" cy="172905"/>
          </a:xfrm>
          <a:prstGeom prst="triangle">
            <a:avLst/>
          </a:prstGeom>
          <a:solidFill>
            <a:srgbClr val="F54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CC1178C-A0E1-4793-B308-AB960652004F}"/>
              </a:ext>
            </a:extLst>
          </p:cNvPr>
          <p:cNvSpPr/>
          <p:nvPr/>
        </p:nvSpPr>
        <p:spPr>
          <a:xfrm rot="2700000">
            <a:off x="5368989" y="4694711"/>
            <a:ext cx="1454026" cy="1454026"/>
          </a:xfrm>
          <a:prstGeom prst="roundRect">
            <a:avLst/>
          </a:prstGeom>
          <a:noFill/>
          <a:ln w="762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851625-531E-4890-B59E-9363F9743373}"/>
              </a:ext>
            </a:extLst>
          </p:cNvPr>
          <p:cNvSpPr/>
          <p:nvPr/>
        </p:nvSpPr>
        <p:spPr>
          <a:xfrm rot="2700000">
            <a:off x="5871078" y="-312393"/>
            <a:ext cx="449844" cy="449844"/>
          </a:xfrm>
          <a:prstGeom prst="roundRect">
            <a:avLst>
              <a:gd name="adj" fmla="val 26723"/>
            </a:avLst>
          </a:prstGeom>
          <a:noFill/>
          <a:ln w="254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6872BA-0437-47E1-B350-94343BB7ED51}"/>
              </a:ext>
            </a:extLst>
          </p:cNvPr>
          <p:cNvSpPr txBox="1"/>
          <p:nvPr/>
        </p:nvSpPr>
        <p:spPr>
          <a:xfrm>
            <a:off x="3669773" y="3281376"/>
            <a:ext cx="485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Eras Bold ITC" panose="020B0907030504020204" pitchFamily="34" charset="0"/>
              </a:rPr>
              <a:t>xv6</a:t>
            </a:r>
            <a:r>
              <a:rPr lang="zh-CN" altLang="en-US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原码分析 第三部分</a:t>
            </a:r>
          </a:p>
        </p:txBody>
      </p:sp>
    </p:spTree>
    <p:extLst>
      <p:ext uri="{BB962C8B-B14F-4D97-AF65-F5344CB8AC3E}">
        <p14:creationId xmlns:p14="http://schemas.microsoft.com/office/powerpoint/2010/main" val="80148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60215" y="703457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74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页表结构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3B2FD9-6DD0-454D-8752-25768A9A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306" y="2121033"/>
            <a:ext cx="3580302" cy="34229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0543A44-BA69-4F35-9D70-09F692ED550B}"/>
              </a:ext>
            </a:extLst>
          </p:cNvPr>
          <p:cNvSpPr txBox="1"/>
          <p:nvPr/>
        </p:nvSpPr>
        <p:spPr>
          <a:xfrm>
            <a:off x="8786916" y="2933929"/>
            <a:ext cx="206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X86</a:t>
            </a:r>
            <a:r>
              <a:rPr lang="zh-CN" altLang="en-US" dirty="0"/>
              <a:t>二级页表，</a:t>
            </a:r>
            <a:endParaRPr lang="en-US" altLang="zh-CN" dirty="0"/>
          </a:p>
          <a:p>
            <a:r>
              <a:rPr lang="zh-CN" altLang="en-US" dirty="0"/>
              <a:t>页大小为</a:t>
            </a:r>
            <a:r>
              <a:rPr lang="en-US" altLang="zh-CN" dirty="0"/>
              <a:t>4K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7B7ED6-0BDB-43DC-BD53-3B3C5F6958DC}"/>
              </a:ext>
            </a:extLst>
          </p:cNvPr>
          <p:cNvSpPr txBox="1"/>
          <p:nvPr/>
        </p:nvSpPr>
        <p:spPr>
          <a:xfrm>
            <a:off x="8786916" y="4322268"/>
            <a:ext cx="186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页目录与页表页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DB5DCDC-C264-4F46-B111-B4CC98568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774" y="887824"/>
            <a:ext cx="4686819" cy="133283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46E10FB-1E7B-4063-A3EC-9F06306AB5EE}"/>
              </a:ext>
            </a:extLst>
          </p:cNvPr>
          <p:cNvSpPr txBox="1"/>
          <p:nvPr/>
        </p:nvSpPr>
        <p:spPr>
          <a:xfrm>
            <a:off x="8786916" y="1383874"/>
            <a:ext cx="169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虚拟地址结构</a:t>
            </a:r>
            <a:r>
              <a:rPr lang="en-US" altLang="zh-CN" dirty="0"/>
              <a:t>(</a:t>
            </a:r>
            <a:r>
              <a:rPr lang="en-US" altLang="zh-CN" dirty="0" err="1"/>
              <a:t>mmu.h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B61618-1006-440E-A713-BC3C7CCAC232}"/>
              </a:ext>
            </a:extLst>
          </p:cNvPr>
          <p:cNvSpPr txBox="1"/>
          <p:nvPr/>
        </p:nvSpPr>
        <p:spPr>
          <a:xfrm>
            <a:off x="4459306" y="5684139"/>
            <a:ext cx="6745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*</a:t>
            </a:r>
            <a:r>
              <a:rPr lang="zh-CN" altLang="en-US" sz="1200" dirty="0"/>
              <a:t>图片来自开源项目：</a:t>
            </a:r>
            <a:r>
              <a:rPr lang="en-US" altLang="zh-CN" sz="1200" dirty="0"/>
              <a:t>https://github.com/ranxian/xv6-chinese</a:t>
            </a:r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420674-9B56-4B36-A387-8A0ED9B2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65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60215" y="703457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74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PTE</a:t>
            </a: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结构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D81675A-55CD-4CFB-A781-D0D0BA05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825" y="1040058"/>
            <a:ext cx="6720142" cy="19200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7DF5BA-2250-4D75-BB9A-FFB850DFE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308" y="3437865"/>
            <a:ext cx="4475160" cy="122361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5227050-8B1E-4817-8B0F-D4ECF9676A03}"/>
              </a:ext>
            </a:extLst>
          </p:cNvPr>
          <p:cNvSpPr txBox="1"/>
          <p:nvPr/>
        </p:nvSpPr>
        <p:spPr>
          <a:xfrm>
            <a:off x="5275053" y="4862876"/>
            <a:ext cx="431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mmu.h</a:t>
            </a:r>
            <a:r>
              <a:rPr lang="zh-CN" altLang="en-US" dirty="0"/>
              <a:t>中定义的标志位</a:t>
            </a:r>
          </a:p>
        </p:txBody>
      </p:sp>
    </p:spTree>
    <p:extLst>
      <p:ext uri="{BB962C8B-B14F-4D97-AF65-F5344CB8AC3E}">
        <p14:creationId xmlns:p14="http://schemas.microsoft.com/office/powerpoint/2010/main" val="222397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60215" y="703457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142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虚存映射机制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内容占位符 10">
            <a:extLst>
              <a:ext uri="{FF2B5EF4-FFF2-40B4-BE49-F238E27FC236}">
                <a16:creationId xmlns:a16="http://schemas.microsoft.com/office/drawing/2014/main" id="{A48A40B7-6686-42FB-BF37-A4D527DE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737" y="1289161"/>
            <a:ext cx="3283520" cy="1469766"/>
          </a:xfr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34BAEFD-6AAC-4A7F-A5A8-278BDAB11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442" y="3706020"/>
            <a:ext cx="5410478" cy="20257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79D1311-BCE8-4338-8330-31F886DCD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124" y="1909213"/>
            <a:ext cx="5505733" cy="128911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0AF5F62-0959-4A4E-99F7-DC468F5092D3}"/>
              </a:ext>
            </a:extLst>
          </p:cNvPr>
          <p:cNvSpPr txBox="1"/>
          <p:nvPr/>
        </p:nvSpPr>
        <p:spPr>
          <a:xfrm>
            <a:off x="6604492" y="1066438"/>
            <a:ext cx="217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线性映射</a:t>
            </a:r>
            <a:r>
              <a:rPr lang="en-US" altLang="zh-CN" dirty="0"/>
              <a:t>/</a:t>
            </a:r>
            <a:r>
              <a:rPr lang="zh-CN" altLang="en-US" dirty="0"/>
              <a:t>直接映射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FEF393-BAAD-4CB0-8045-0B8F1957AFAD}"/>
              </a:ext>
            </a:extLst>
          </p:cNvPr>
          <p:cNvSpPr txBox="1"/>
          <p:nvPr/>
        </p:nvSpPr>
        <p:spPr>
          <a:xfrm>
            <a:off x="6316838" y="1483808"/>
            <a:ext cx="328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用户地址空间：</a:t>
            </a:r>
            <a:r>
              <a:rPr lang="en-US" altLang="zh-CN" dirty="0"/>
              <a:t>kernel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96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60215" y="703457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142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虚存映射机制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内容占位符 10">
            <a:extLst>
              <a:ext uri="{FF2B5EF4-FFF2-40B4-BE49-F238E27FC236}">
                <a16:creationId xmlns:a16="http://schemas.microsoft.com/office/drawing/2014/main" id="{A48A40B7-6686-42FB-BF37-A4D527DE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737" y="1289161"/>
            <a:ext cx="3283520" cy="1469766"/>
          </a:xfr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A779761-CCE3-40DA-8F02-E3CB08D6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309" y="821553"/>
            <a:ext cx="4659948" cy="47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60215" y="703457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142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虚存映射机制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内容占位符 10">
            <a:extLst>
              <a:ext uri="{FF2B5EF4-FFF2-40B4-BE49-F238E27FC236}">
                <a16:creationId xmlns:a16="http://schemas.microsoft.com/office/drawing/2014/main" id="{A48A40B7-6686-42FB-BF37-A4D527DE9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737" y="1289161"/>
            <a:ext cx="3283520" cy="1469766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5D0E4E-4605-4997-A67D-882864DF9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091" y="901138"/>
            <a:ext cx="6299588" cy="301034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3F1496E-DDFB-4A75-9898-C8BC63493736}"/>
              </a:ext>
            </a:extLst>
          </p:cNvPr>
          <p:cNvSpPr txBox="1"/>
          <p:nvPr/>
        </p:nvSpPr>
        <p:spPr>
          <a:xfrm>
            <a:off x="4826745" y="4097238"/>
            <a:ext cx="5551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xv6</a:t>
            </a:r>
            <a:r>
              <a:rPr lang="zh-CN" altLang="en-US" dirty="0"/>
              <a:t>在每个进程的页表中都包含了内核运行所需要的所有映射，这些映射都出现在</a:t>
            </a:r>
            <a:r>
              <a:rPr lang="en-US" altLang="zh-CN" dirty="0"/>
              <a:t>KERNBASE</a:t>
            </a:r>
            <a:r>
              <a:rPr lang="zh-CN" altLang="en-US" dirty="0"/>
              <a:t>之上，它将虚拟地址</a:t>
            </a:r>
            <a:r>
              <a:rPr lang="en-US" altLang="zh-CN" dirty="0"/>
              <a:t>KERNBASE:KERNBASE+PHYSTOP</a:t>
            </a:r>
            <a:r>
              <a:rPr lang="zh-CN" altLang="en-US" dirty="0"/>
              <a:t>映射到</a:t>
            </a:r>
            <a:r>
              <a:rPr lang="en-US" altLang="zh-CN" dirty="0"/>
              <a:t>0:PHYSTOP</a:t>
            </a:r>
            <a:r>
              <a:rPr lang="zh-CN" altLang="en-US" dirty="0"/>
              <a:t>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4E64167-D7D2-42E1-9ADA-105A291DE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681" y="5358068"/>
            <a:ext cx="6708975" cy="6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4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74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函数分析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055425" cy="50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mappages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4DDCD5B-CCA2-41C3-83F5-CB0ADC0F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845" y="974697"/>
            <a:ext cx="6980525" cy="140829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17B085C-9AB1-4C53-8F06-FE24B52066EF}"/>
              </a:ext>
            </a:extLst>
          </p:cNvPr>
          <p:cNvSpPr txBox="1"/>
          <p:nvPr/>
        </p:nvSpPr>
        <p:spPr>
          <a:xfrm>
            <a:off x="4411567" y="2784920"/>
            <a:ext cx="6375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函数作用：为虚地址空间（从虚拟地址</a:t>
            </a:r>
            <a:r>
              <a:rPr lang="en-US" altLang="zh-CN" dirty="0" err="1"/>
              <a:t>va</a:t>
            </a:r>
            <a:r>
              <a:rPr lang="zh-CN" altLang="en-US" dirty="0"/>
              <a:t>开始，大小为</a:t>
            </a:r>
            <a:r>
              <a:rPr lang="en-US" altLang="zh-CN" dirty="0"/>
              <a:t>size</a:t>
            </a:r>
            <a:r>
              <a:rPr lang="zh-CN" altLang="en-US" dirty="0"/>
              <a:t>）创建</a:t>
            </a:r>
            <a:r>
              <a:rPr lang="en-US" altLang="zh-CN" dirty="0"/>
              <a:t>PTE</a:t>
            </a:r>
            <a:r>
              <a:rPr lang="zh-CN" altLang="en-US" dirty="0"/>
              <a:t>（页表映射）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参数：</a:t>
            </a:r>
            <a:r>
              <a:rPr lang="en-US" altLang="zh-CN" dirty="0" err="1"/>
              <a:t>pde_t</a:t>
            </a:r>
            <a:r>
              <a:rPr lang="en-US" altLang="zh-CN" dirty="0"/>
              <a:t> *</a:t>
            </a:r>
            <a:r>
              <a:rPr lang="en-US" altLang="zh-CN" dirty="0" err="1"/>
              <a:t>pgdir</a:t>
            </a:r>
            <a:r>
              <a:rPr lang="en-US" altLang="zh-CN" dirty="0"/>
              <a:t> </a:t>
            </a:r>
            <a:r>
              <a:rPr lang="zh-CN" altLang="en-US" dirty="0"/>
              <a:t>一级页目录的起始地址</a:t>
            </a:r>
            <a:endParaRPr lang="en-US" altLang="zh-CN" dirty="0"/>
          </a:p>
          <a:p>
            <a:r>
              <a:rPr lang="en-US" altLang="zh-CN" dirty="0"/>
              <a:t>           void *</a:t>
            </a:r>
            <a:r>
              <a:rPr lang="en-US" altLang="zh-CN" dirty="0" err="1"/>
              <a:t>va</a:t>
            </a:r>
            <a:r>
              <a:rPr lang="en-US" altLang="zh-CN" dirty="0"/>
              <a:t> </a:t>
            </a:r>
            <a:r>
              <a:rPr lang="zh-CN" altLang="en-US" dirty="0"/>
              <a:t>起始虚拟地址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en-US" altLang="zh-CN" dirty="0" err="1"/>
              <a:t>uint</a:t>
            </a:r>
            <a:r>
              <a:rPr lang="en-US" altLang="zh-CN" dirty="0"/>
              <a:t> size </a:t>
            </a:r>
            <a:r>
              <a:rPr lang="zh-CN" altLang="en-US" dirty="0"/>
              <a:t>连续虚拟地址空间的大小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en-US" altLang="zh-CN" dirty="0" err="1"/>
              <a:t>uint</a:t>
            </a:r>
            <a:r>
              <a:rPr lang="en-US" altLang="zh-CN" dirty="0"/>
              <a:t> pa </a:t>
            </a:r>
            <a:r>
              <a:rPr lang="zh-CN" altLang="en-US" dirty="0"/>
              <a:t>起始虚拟地址</a:t>
            </a:r>
            <a:r>
              <a:rPr lang="en-US" altLang="zh-CN" dirty="0" err="1"/>
              <a:t>va</a:t>
            </a:r>
            <a:r>
              <a:rPr lang="zh-CN" altLang="en-US" dirty="0"/>
              <a:t>对应的物理地址</a:t>
            </a:r>
            <a:endParaRPr lang="en-US" altLang="zh-CN" dirty="0"/>
          </a:p>
          <a:p>
            <a:r>
              <a:rPr lang="en-US" altLang="zh-CN" dirty="0"/>
              <a:t>           int perm </a:t>
            </a:r>
            <a:r>
              <a:rPr lang="zh-CN" altLang="en-US" dirty="0"/>
              <a:t>标志位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函数返回值：</a:t>
            </a:r>
            <a:r>
              <a:rPr lang="en-US" altLang="zh-CN" dirty="0"/>
              <a:t>0</a:t>
            </a:r>
            <a:r>
              <a:rPr lang="zh-CN" altLang="en-US" dirty="0"/>
              <a:t>表示创建完成，</a:t>
            </a:r>
            <a:r>
              <a:rPr lang="en-US" altLang="zh-CN" dirty="0"/>
              <a:t>-1</a:t>
            </a:r>
            <a:r>
              <a:rPr lang="zh-CN" altLang="en-US" dirty="0"/>
              <a:t>表示创建失败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83520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1608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74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函数分析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055425" cy="50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mappages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CD74B9-7FFF-4D70-BC72-BBA73D1F3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09" y="898816"/>
            <a:ext cx="6124301" cy="510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Office PowerPoint</Application>
  <PresentationFormat>宽屏</PresentationFormat>
  <Paragraphs>94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方正粗黑宋简体</vt:lpstr>
      <vt:lpstr>思源黑体 Light</vt:lpstr>
      <vt:lpstr>Arial</vt:lpstr>
      <vt:lpstr>Eras Bold ITC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2021-07-13T07:47:29Z</dcterms:created>
  <dcterms:modified xsi:type="dcterms:W3CDTF">2021-11-24T08:07:00Z</dcterms:modified>
  <cp:category/>
  <cp:contentStatus/>
</cp:coreProperties>
</file>